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32" charset="0"/>
        <a:ea typeface="ＭＳ Ｐゴシック" pitchFamily="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CC5CA-D21B-4914-8842-53C94C74005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134C6-417A-4325-9019-C79659933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67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DBB3F-FC9D-463C-B9B1-ECB0E82A309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8520-361B-4F24-8E84-359CE632F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9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78520-361B-4F24-8E84-359CE632F0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9D1E8E-595C-4376-A2A4-54B31B1C8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B96C-5BFE-4F97-ABD2-540506321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457E-DC3B-4826-8D33-7E38BF9A3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B6C5-4E48-41E4-861A-E5FCB4B0F1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8594A-831C-416A-A55E-AD98BACBE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FD55-1D59-43D5-A51B-1BA2756F82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05CE72-2327-4D5D-A43E-403411A6B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CFDD84-250C-45F6-BAEA-AB86FFAB5C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A85B9-F7AA-4C3F-8BF2-115446BAD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879B-F1F2-46BE-BFD8-299668D84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8C1F-DEF0-488A-8394-2229784AC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1263E6-D3AE-4924-9E47-94167CEB8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48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Lucida Grande" pitchFamily="32" charset="0"/>
              </a:rPr>
              <a:t>NOTES 9.4</a:t>
            </a:r>
            <a:endParaRPr lang="en-US" dirty="0">
              <a:latin typeface="Lucida Grande" pitchFamily="3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99938"/>
            <a:ext cx="6553200" cy="1752600"/>
          </a:xfrm>
        </p:spPr>
        <p:txBody>
          <a:bodyPr/>
          <a:lstStyle/>
          <a:p>
            <a:r>
              <a:rPr lang="en-US" b="1" i="1" dirty="0" smtClean="0">
                <a:latin typeface="Lucida Grande" pitchFamily="32" charset="0"/>
              </a:rPr>
              <a:t>GEOMETRY’S MOST ELEGANT THEOREM</a:t>
            </a:r>
            <a:endParaRPr lang="en-US" dirty="0" smtClean="0">
              <a:latin typeface="Lucida Grande" pitchFamily="32" charset="0"/>
            </a:endParaRPr>
          </a:p>
          <a:p>
            <a:r>
              <a:rPr lang="en-US" i="1" dirty="0" smtClean="0">
                <a:latin typeface="Lucida Grande" pitchFamily="32" charset="0"/>
              </a:rPr>
              <a:t>Pythagorean Theorem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517524"/>
            <a:ext cx="8229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4000" b="1" u="sng" dirty="0" smtClean="0"/>
          </a:p>
          <a:p>
            <a:pPr>
              <a:spcBef>
                <a:spcPct val="50000"/>
              </a:spcBef>
            </a:pPr>
            <a:r>
              <a:rPr lang="en-US" sz="4000" b="1" u="sng" dirty="0" smtClean="0"/>
              <a:t>Theorem </a:t>
            </a:r>
            <a:r>
              <a:rPr lang="en-US" sz="4000" b="1" u="sng" dirty="0" smtClean="0"/>
              <a:t>69:</a:t>
            </a:r>
            <a:r>
              <a:rPr lang="en-US" sz="4000" b="1" dirty="0" smtClean="0"/>
              <a:t>  </a:t>
            </a:r>
            <a:r>
              <a:rPr lang="en-US" sz="4000" dirty="0"/>
              <a:t>The square of the measure of the hypotenuse of a right triangle is equal to the sum of the squares of the measures of the legs.  (Pythagorean theorem)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924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smtClean="0"/>
              <a:t>Theorem 70:</a:t>
            </a:r>
            <a:r>
              <a:rPr lang="en-US" sz="3200" b="1" dirty="0" smtClean="0"/>
              <a:t>  </a:t>
            </a:r>
            <a:r>
              <a:rPr lang="en-US" sz="3200" dirty="0"/>
              <a:t>If the square of the measure of one side of a triangle equals the sum of the square of the measure of the other two sides, then the </a:t>
            </a:r>
            <a:r>
              <a:rPr lang="en-US" sz="3200" u="sng" dirty="0"/>
              <a:t>angle opposite the longest side is a right angle.</a:t>
            </a:r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3810000"/>
            <a:ext cx="8077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If </a:t>
            </a:r>
            <a:r>
              <a:rPr lang="en-US" sz="2800" dirty="0" smtClean="0"/>
              <a:t>a</a:t>
            </a:r>
            <a:r>
              <a:rPr lang="en-US" sz="2800" b="1" baseline="30000" dirty="0" smtClean="0"/>
              <a:t>2 </a:t>
            </a:r>
            <a:r>
              <a:rPr lang="en-US" sz="2800" dirty="0" smtClean="0"/>
              <a:t>+ b</a:t>
            </a:r>
            <a:r>
              <a:rPr lang="en-US" sz="2800" b="1" baseline="30000" dirty="0" smtClean="0"/>
              <a:t>2 </a:t>
            </a:r>
            <a:r>
              <a:rPr lang="en-US" sz="2800" dirty="0" smtClean="0"/>
              <a:t>= c</a:t>
            </a:r>
            <a:r>
              <a:rPr lang="en-US" sz="2800" b="1" baseline="30000" dirty="0" smtClean="0"/>
              <a:t>2</a:t>
            </a:r>
            <a:r>
              <a:rPr lang="en-US" sz="2800" dirty="0"/>
              <a:t>,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then ∆ABC is a right ∆ and </a:t>
            </a:r>
            <a:r>
              <a:rPr lang="en-US" sz="2800" dirty="0" smtClean="0">
                <a:sym typeface="Symbol"/>
              </a:rPr>
              <a:t></a:t>
            </a:r>
            <a:r>
              <a:rPr lang="en-US" sz="2800" dirty="0" smtClean="0"/>
              <a:t>C </a:t>
            </a:r>
            <a:r>
              <a:rPr lang="en-US" sz="2800" dirty="0"/>
              <a:t>is the right 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If we increase </a:t>
            </a:r>
            <a:r>
              <a:rPr lang="en-US" sz="3200" b="1" dirty="0">
                <a:solidFill>
                  <a:srgbClr val="FF0000"/>
                </a:solidFill>
              </a:rPr>
              <a:t>c</a:t>
            </a:r>
            <a:r>
              <a:rPr lang="en-US" sz="3200" dirty="0"/>
              <a:t> while keeping the 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dirty="0"/>
              <a:t> the same length, </a:t>
            </a:r>
            <a:r>
              <a:rPr lang="en-US" sz="3200" dirty="0" smtClean="0">
                <a:sym typeface="Symbol"/>
              </a:rPr>
              <a:t></a:t>
            </a:r>
            <a:r>
              <a:rPr lang="en-US" sz="3200" dirty="0" smtClean="0"/>
              <a:t>C </a:t>
            </a:r>
            <a:r>
              <a:rPr lang="en-US" sz="3200" dirty="0"/>
              <a:t>becomes larger.</a:t>
            </a:r>
            <a:endParaRPr lang="en-US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7848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If </a:t>
            </a:r>
            <a:r>
              <a:rPr lang="en-US" sz="2800" b="1" i="1" dirty="0"/>
              <a:t>c</a:t>
            </a:r>
            <a:r>
              <a:rPr lang="en-US" sz="2800" dirty="0"/>
              <a:t> is the length of the </a:t>
            </a:r>
            <a:r>
              <a:rPr lang="en-US" sz="2800" b="1" i="1" dirty="0"/>
              <a:t>longest side </a:t>
            </a:r>
            <a:r>
              <a:rPr lang="en-US" sz="2800" dirty="0"/>
              <a:t>of a triangle,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2800" dirty="0" smtClean="0"/>
              <a:t>c</a:t>
            </a:r>
            <a:r>
              <a:rPr lang="en-US" sz="2800" b="1" baseline="30000" dirty="0" smtClean="0"/>
              <a:t>2 </a:t>
            </a:r>
            <a:r>
              <a:rPr lang="en-US" sz="2800" b="1" dirty="0" smtClean="0"/>
              <a:t>&lt;</a:t>
            </a:r>
            <a:r>
              <a:rPr lang="en-US" sz="2800" dirty="0" smtClean="0"/>
              <a:t> a</a:t>
            </a:r>
            <a:r>
              <a:rPr lang="en-US" sz="2800" b="1" baseline="30000" dirty="0" smtClean="0"/>
              <a:t>2 </a:t>
            </a:r>
            <a:r>
              <a:rPr lang="en-US" sz="2800" dirty="0" smtClean="0"/>
              <a:t>+ b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/>
              <a:t>then the ∆  is acute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c</a:t>
            </a:r>
            <a:r>
              <a:rPr lang="en-US" sz="2800" b="1" baseline="30000" dirty="0" smtClean="0"/>
              <a:t>2 </a:t>
            </a:r>
            <a:r>
              <a:rPr lang="en-US" sz="2800" b="1" dirty="0" smtClean="0"/>
              <a:t>=</a:t>
            </a:r>
            <a:r>
              <a:rPr lang="en-US" sz="2800" dirty="0" smtClean="0"/>
              <a:t> </a:t>
            </a:r>
            <a:r>
              <a:rPr lang="en-US" sz="2800" dirty="0" smtClean="0"/>
              <a:t>a</a:t>
            </a:r>
            <a:r>
              <a:rPr lang="en-US" sz="2800" b="1" baseline="30000" dirty="0" smtClean="0"/>
              <a:t>2 </a:t>
            </a:r>
            <a:r>
              <a:rPr lang="en-US" sz="2800" dirty="0" smtClean="0"/>
              <a:t>+ b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/>
              <a:t>then the ∆ is right</a:t>
            </a:r>
            <a:endParaRPr lang="en-US" sz="2800" baseline="30000" dirty="0"/>
          </a:p>
          <a:p>
            <a:pPr>
              <a:spcBef>
                <a:spcPct val="50000"/>
              </a:spcBef>
            </a:pPr>
            <a:r>
              <a:rPr lang="en-US" sz="2800" dirty="0" smtClean="0"/>
              <a:t>c</a:t>
            </a:r>
            <a:r>
              <a:rPr lang="en-US" sz="2800" b="1" baseline="30000" dirty="0" smtClean="0"/>
              <a:t>2 </a:t>
            </a:r>
            <a:r>
              <a:rPr lang="en-US" sz="2800" b="1" dirty="0" smtClean="0"/>
              <a:t>&gt;</a:t>
            </a:r>
            <a:r>
              <a:rPr lang="en-US" sz="2800" dirty="0" smtClean="0"/>
              <a:t> </a:t>
            </a:r>
            <a:r>
              <a:rPr lang="en-US" sz="2800" dirty="0" smtClean="0"/>
              <a:t>a</a:t>
            </a:r>
            <a:r>
              <a:rPr lang="en-US" sz="2800" b="1" baseline="30000" dirty="0" smtClean="0"/>
              <a:t>2 </a:t>
            </a:r>
            <a:r>
              <a:rPr lang="en-US" sz="2800" dirty="0" smtClean="0"/>
              <a:t>+ b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/>
              <a:t>then the ∆ is obtuse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4600" y="43434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different from book!!!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perimeter of a rhombus with diagonals of 6 and 10.</a:t>
            </a:r>
          </a:p>
          <a:p>
            <a:endParaRPr lang="en-US" dirty="0"/>
          </a:p>
          <a:p>
            <a:r>
              <a:rPr lang="en-US" sz="1800" b="1" i="1" dirty="0" smtClean="0"/>
              <a:t>Remember that the diagonals of a rhombus are perpendicular bisectors of each other.</a:t>
            </a:r>
            <a:endParaRPr lang="en-US" sz="1800" b="1" i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066800"/>
            <a:ext cx="26778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3200400"/>
            <a:ext cx="579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2</a:t>
            </a:r>
            <a:r>
              <a:rPr lang="en-US" dirty="0" smtClean="0"/>
              <a:t> + 5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9 + 25 = x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34 = x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Since all sides of a rhombus are congruent, the perimeter is           .</a:t>
            </a:r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343400"/>
            <a:ext cx="1485900" cy="457200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5410200"/>
            <a:ext cx="685800" cy="398206"/>
          </a:xfrm>
          <a:prstGeom prst="rect">
            <a:avLst/>
          </a:prstGeom>
          <a:noFill/>
        </p:spPr>
      </p:pic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altitude of an isosceles trapezoid whose sides have lengths of 10, 30, 10, and 20.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Draw in an altitude.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Right </a:t>
            </a:r>
            <a:r>
              <a:rPr lang="el-GR" dirty="0" smtClean="0"/>
              <a:t>Δ</a:t>
            </a:r>
            <a:r>
              <a:rPr lang="en-US" dirty="0" smtClean="0"/>
              <a:t>ADE is congruent to</a:t>
            </a:r>
            <a:br>
              <a:rPr lang="en-US" dirty="0" smtClean="0"/>
            </a:br>
            <a:r>
              <a:rPr lang="en-US" dirty="0" smtClean="0"/>
              <a:t>right </a:t>
            </a:r>
            <a:r>
              <a:rPr lang="el-GR" dirty="0" smtClean="0"/>
              <a:t>Δ</a:t>
            </a:r>
            <a:r>
              <a:rPr lang="en-US" dirty="0" smtClean="0"/>
              <a:t>BCF, and DE = FC =</a:t>
            </a:r>
            <a:br>
              <a:rPr lang="en-US" dirty="0" smtClean="0"/>
            </a:br>
            <a:r>
              <a:rPr lang="en-US" dirty="0" smtClean="0"/>
              <a:t>½ (30 – 20) = 5.</a:t>
            </a:r>
            <a:endParaRPr lang="en-US" dirty="0"/>
          </a:p>
        </p:txBody>
      </p:sp>
      <p:sp>
        <p:nvSpPr>
          <p:cNvPr id="3" name="Trapezoid 2"/>
          <p:cNvSpPr/>
          <p:nvPr/>
        </p:nvSpPr>
        <p:spPr>
          <a:xfrm>
            <a:off x="5105400" y="1981200"/>
            <a:ext cx="3733800" cy="190500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77200" y="3886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3886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657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34400" y="3962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43700" y="392379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60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2590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34400" y="243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638800" y="1981200"/>
            <a:ext cx="0" cy="1981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05800" y="1981200"/>
            <a:ext cx="0" cy="1905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81800" y="3886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05800" y="38862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5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3000" y="3886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5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45720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l-GR" dirty="0" smtClean="0"/>
              <a:t>Δ</a:t>
            </a:r>
            <a:r>
              <a:rPr lang="en-US" dirty="0" smtClean="0"/>
              <a:t>ADE, x</a:t>
            </a:r>
            <a:r>
              <a:rPr lang="en-US" baseline="30000" dirty="0" smtClean="0"/>
              <a:t>2</a:t>
            </a:r>
            <a:r>
              <a:rPr lang="en-US" dirty="0" smtClean="0"/>
              <a:t> + 5</a:t>
            </a:r>
            <a:r>
              <a:rPr lang="en-US" baseline="30000" dirty="0" smtClean="0"/>
              <a:t>2</a:t>
            </a:r>
            <a:r>
              <a:rPr lang="en-US" dirty="0" smtClean="0"/>
              <a:t> = 10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               x</a:t>
            </a:r>
            <a:r>
              <a:rPr lang="en-US" baseline="30000" dirty="0" smtClean="0"/>
              <a:t>2</a:t>
            </a:r>
            <a:r>
              <a:rPr lang="en-US" dirty="0" smtClean="0"/>
              <a:t> + 25 = 100</a:t>
            </a:r>
          </a:p>
          <a:p>
            <a:r>
              <a:rPr lang="en-US" dirty="0" smtClean="0"/>
              <a:t>                       x</a:t>
            </a:r>
            <a:r>
              <a:rPr lang="en-US" baseline="30000" dirty="0" smtClean="0"/>
              <a:t>2</a:t>
            </a:r>
            <a:r>
              <a:rPr lang="en-US" dirty="0" smtClean="0"/>
              <a:t> = 75</a:t>
            </a:r>
          </a:p>
          <a:p>
            <a:r>
              <a:rPr lang="en-US" dirty="0" smtClean="0"/>
              <a:t>                       x = </a:t>
            </a:r>
          </a:p>
          <a:p>
            <a:r>
              <a:rPr lang="en-US" dirty="0" smtClean="0"/>
              <a:t>Altitude = 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715000"/>
            <a:ext cx="638175" cy="3429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6019800"/>
            <a:ext cx="596900" cy="4572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38800" y="2667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x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2" grpId="0"/>
      <p:bldP spid="13" grpId="0"/>
      <p:bldP spid="26" grpId="0"/>
      <p:bldP spid="27" grpId="0"/>
      <p:bldP spid="28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479</TotalTime>
  <Words>290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Georgia</vt:lpstr>
      <vt:lpstr>Lucida Grande</vt:lpstr>
      <vt:lpstr>Symbol</vt:lpstr>
      <vt:lpstr>Trebuchet MS</vt:lpstr>
      <vt:lpstr>Wingdings 2</vt:lpstr>
      <vt:lpstr>Urban</vt:lpstr>
      <vt:lpstr>NOTES 9.4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Marilyn Rutter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Geometry’s Most Elegant Theorem</dc:title>
  <dc:creator>Marilyn Rutter</dc:creator>
  <cp:lastModifiedBy>Gregory Peters</cp:lastModifiedBy>
  <cp:revision>26</cp:revision>
  <dcterms:created xsi:type="dcterms:W3CDTF">2006-01-26T01:23:37Z</dcterms:created>
  <dcterms:modified xsi:type="dcterms:W3CDTF">2015-02-09T16:10:16Z</dcterms:modified>
</cp:coreProperties>
</file>