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sldIdLst>
    <p:sldId id="256" r:id="rId2"/>
    <p:sldId id="261" r:id="rId3"/>
    <p:sldId id="268" r:id="rId4"/>
    <p:sldId id="257" r:id="rId5"/>
    <p:sldId id="266" r:id="rId6"/>
    <p:sldId id="260" r:id="rId7"/>
    <p:sldId id="263" r:id="rId8"/>
    <p:sldId id="264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B8C8"/>
    <a:srgbClr val="C84B9A"/>
    <a:srgbClr val="6EC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0929"/>
  </p:normalViewPr>
  <p:slideViewPr>
    <p:cSldViewPr>
      <p:cViewPr varScale="1">
        <p:scale>
          <a:sx n="69" d="100"/>
          <a:sy n="69" d="100"/>
        </p:scale>
        <p:origin x="13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219200"/>
          </a:xfrm>
          <a:effectLst>
            <a:outerShdw dist="25399" dir="2700000" algn="ctr" rotWithShape="0">
              <a:schemeClr val="bg2">
                <a:alpha val="75000"/>
              </a:schemeClr>
            </a:outerShdw>
          </a:effectLst>
        </p:spPr>
        <p:txBody>
          <a:bodyPr anchor="ctr"/>
          <a:lstStyle>
            <a:lvl1pPr marL="0" indent="0" algn="ctr">
              <a:buFont typeface="Wingdings" pitchFamily="-80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D17D2C-F82C-45A8-B60B-CAEF0F373F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76D5B-D715-4928-B831-9B37E9E64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8026C-873B-4FAE-8E28-F81B8A84E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C5105-2C99-4556-B7F4-AB14381A1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E3A51-B2EE-401A-BAB4-D7217EB8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E6D5-4511-478B-8E05-25F5D52E5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7D5D4-A888-476E-B845-AF817E00A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5F934-FC4D-4A01-8E28-DE33E6CB4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3C23-F0B5-4F66-80AD-733E00F0C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52CCD-32E3-4EB4-BBB0-9E9474A6C2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22E60-73B4-45B6-8FFF-DA416768F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7AD1DB-D546-495D-A264-4561B2178D9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l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n"/>
        <a:defRPr sz="2800" b="1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l"/>
        <a:defRPr sz="2400" b="1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n"/>
        <a:defRPr sz="2000" b="1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l"/>
        <a:defRPr sz="2000" b="1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l"/>
        <a:defRPr sz="2000" b="1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l"/>
        <a:defRPr sz="2000" b="1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l"/>
        <a:defRPr sz="2000" b="1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-80" charset="2"/>
        <a:buChar char="l"/>
        <a:defRPr sz="20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990600"/>
          </a:xfrm>
        </p:spPr>
        <p:txBody>
          <a:bodyPr/>
          <a:lstStyle/>
          <a:p>
            <a:r>
              <a:rPr lang="en-US"/>
              <a:t>5.7 Proving that figures are special quadrilaterals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3124200"/>
            <a:ext cx="762000" cy="9906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114800" y="3048000"/>
            <a:ext cx="1371600" cy="1295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6477000" y="4724400"/>
            <a:ext cx="14478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EC84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133600" y="4876800"/>
            <a:ext cx="1295400" cy="838200"/>
          </a:xfrm>
          <a:prstGeom prst="parallelogram">
            <a:avLst>
              <a:gd name="adj" fmla="val 38636"/>
            </a:avLst>
          </a:prstGeom>
          <a:solidFill>
            <a:srgbClr val="2EB8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Proving a Rhombus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i="0" dirty="0"/>
              <a:t>First prove that it is a parallelogram then one of the </a:t>
            </a:r>
            <a:r>
              <a:rPr lang="en-US" sz="2800" i="0" dirty="0" smtClean="0"/>
              <a:t>following:</a:t>
            </a:r>
            <a:endParaRPr lang="en-US" sz="2800" i="0" dirty="0"/>
          </a:p>
          <a:p>
            <a:pPr>
              <a:lnSpc>
                <a:spcPct val="80000"/>
              </a:lnSpc>
            </a:pPr>
            <a:endParaRPr lang="en-US" sz="1050" i="0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i="0" dirty="0" smtClean="0"/>
              <a:t>If </a:t>
            </a:r>
            <a:r>
              <a:rPr lang="en-US" sz="2400" i="0" dirty="0"/>
              <a:t>a parallelogram contains a pair of </a:t>
            </a:r>
            <a:r>
              <a:rPr lang="en-US" sz="2400" i="0" u="sng" dirty="0">
                <a:solidFill>
                  <a:srgbClr val="FFFF00"/>
                </a:solidFill>
              </a:rPr>
              <a:t>consecutive sides </a:t>
            </a:r>
            <a:r>
              <a:rPr lang="en-US" sz="2400" i="0" dirty="0"/>
              <a:t>that are </a:t>
            </a:r>
            <a:r>
              <a:rPr lang="en-US" sz="2400" i="0" u="sng" dirty="0">
                <a:solidFill>
                  <a:srgbClr val="FFFF00"/>
                </a:solidFill>
              </a:rPr>
              <a:t>congruent</a:t>
            </a:r>
            <a:r>
              <a:rPr lang="en-US" sz="2400" i="0" dirty="0"/>
              <a:t>, then it is a rhombus (reverse of the definition</a:t>
            </a:r>
            <a:r>
              <a:rPr lang="en-US" sz="2400" i="0" dirty="0" smtClean="0"/>
              <a:t>).</a:t>
            </a:r>
            <a:br>
              <a:rPr lang="en-US" sz="2400" i="0" dirty="0" smtClean="0"/>
            </a:br>
            <a:endParaRPr lang="en-US" sz="2400" i="0" dirty="0"/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400" i="0" dirty="0" smtClean="0"/>
              <a:t>If </a:t>
            </a:r>
            <a:r>
              <a:rPr lang="en-US" sz="2400" i="0" dirty="0"/>
              <a:t>either</a:t>
            </a:r>
            <a:r>
              <a:rPr lang="en-US" sz="2400" i="0" u="sng" dirty="0">
                <a:solidFill>
                  <a:srgbClr val="FFFF00"/>
                </a:solidFill>
              </a:rPr>
              <a:t> diagonal </a:t>
            </a:r>
            <a:r>
              <a:rPr lang="en-US" sz="2400" i="0" dirty="0"/>
              <a:t>of a parallelogram </a:t>
            </a:r>
            <a:r>
              <a:rPr lang="en-US" sz="2400" i="0" u="sng" dirty="0">
                <a:solidFill>
                  <a:srgbClr val="FFFF00"/>
                </a:solidFill>
              </a:rPr>
              <a:t>bisects two angles </a:t>
            </a:r>
            <a:r>
              <a:rPr lang="en-US" sz="2400" i="0" dirty="0"/>
              <a:t>of the parallelogram, then it is a rhombus</a:t>
            </a:r>
            <a:r>
              <a:rPr lang="en-US" sz="2400" i="0" dirty="0" smtClean="0"/>
              <a:t>.</a:t>
            </a:r>
            <a:endParaRPr lang="en-US" sz="2400" i="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438400" y="4724400"/>
            <a:ext cx="1905000" cy="1066800"/>
          </a:xfrm>
          <a:prstGeom prst="parallelogram">
            <a:avLst>
              <a:gd name="adj" fmla="val 446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50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5146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181600" y="4648200"/>
            <a:ext cx="1905000" cy="1066800"/>
          </a:xfrm>
          <a:prstGeom prst="parallelogram">
            <a:avLst>
              <a:gd name="adj" fmla="val 44643"/>
            </a:avLst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638800" y="4648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rc 7"/>
          <p:cNvSpPr>
            <a:spLocks/>
          </p:cNvSpPr>
          <p:nvPr/>
        </p:nvSpPr>
        <p:spPr bwMode="auto">
          <a:xfrm flipV="1">
            <a:off x="5562600" y="48006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rc 9"/>
          <p:cNvSpPr>
            <a:spLocks/>
          </p:cNvSpPr>
          <p:nvPr/>
        </p:nvSpPr>
        <p:spPr bwMode="auto">
          <a:xfrm flipV="1">
            <a:off x="5791200" y="46482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rc 10"/>
          <p:cNvSpPr>
            <a:spLocks/>
          </p:cNvSpPr>
          <p:nvPr/>
        </p:nvSpPr>
        <p:spPr bwMode="auto">
          <a:xfrm rot="10800000" flipV="1">
            <a:off x="6248400" y="55626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11"/>
          <p:cNvSpPr>
            <a:spLocks/>
          </p:cNvSpPr>
          <p:nvPr/>
        </p:nvSpPr>
        <p:spPr bwMode="auto">
          <a:xfrm rot="10800000" flipV="1">
            <a:off x="6477000" y="54102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581400" y="4419600"/>
            <a:ext cx="1905000" cy="1066800"/>
          </a:xfrm>
          <a:prstGeom prst="parallelogram">
            <a:avLst>
              <a:gd name="adj" fmla="val 446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038600" y="4419600"/>
            <a:ext cx="9906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V="1">
            <a:off x="3581400" y="4419600"/>
            <a:ext cx="19050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 rot="19308542">
            <a:off x="4495800" y="4800600"/>
            <a:ext cx="152400" cy="1524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4191000" y="45720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4572000" y="51054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rot="16200000" flipV="1">
            <a:off x="4076700" y="50673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rot="16200000" flipV="1">
            <a:off x="4191000" y="50292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rot="16200000" flipV="1">
            <a:off x="4953000" y="45720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rot="16200000" flipV="1">
            <a:off x="4838700" y="46101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1600200"/>
            <a:ext cx="777240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+mn-lt"/>
              </a:rPr>
              <a:t>You can also prove a quadrilateral is a rhombus without first showing that it is a parallelogram</a:t>
            </a:r>
            <a:r>
              <a:rPr lang="en-US" sz="2800" b="1" dirty="0" smtClean="0">
                <a:latin typeface="+mn-lt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+mn-lt"/>
            </a:endParaRPr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b="1" i="0" dirty="0" smtClean="0">
                <a:latin typeface="+mn-lt"/>
              </a:rPr>
              <a:t>If the diagonals of a quadrilateral are </a:t>
            </a:r>
            <a:r>
              <a:rPr lang="en-US" sz="2800" b="1" i="0" u="sng" dirty="0" smtClean="0">
                <a:solidFill>
                  <a:srgbClr val="FFFF00"/>
                </a:solidFill>
                <a:latin typeface="+mn-lt"/>
              </a:rPr>
              <a:t>perpendicular bisectors </a:t>
            </a:r>
            <a:r>
              <a:rPr lang="en-US" sz="2800" b="1" i="0" dirty="0" smtClean="0">
                <a:latin typeface="+mn-lt"/>
              </a:rPr>
              <a:t>of each other, then the quadrilateral is a rhombus.</a:t>
            </a:r>
            <a:endParaRPr lang="en-US" sz="2800" b="1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Proving a Rhombus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  <p:bldP spid="317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Proving a </a:t>
            </a:r>
            <a:r>
              <a:rPr lang="en-US" sz="4000" b="1" dirty="0" smtClean="0"/>
              <a:t>Rectangle</a:t>
            </a:r>
            <a:endParaRPr lang="en-US" b="1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447800"/>
          </a:xfrm>
        </p:spPr>
        <p:txBody>
          <a:bodyPr/>
          <a:lstStyle/>
          <a:p>
            <a:r>
              <a:rPr lang="en-US" sz="2400" i="0" dirty="0" smtClean="0"/>
              <a:t> First, </a:t>
            </a:r>
            <a:r>
              <a:rPr lang="en-US" sz="2400" i="0" dirty="0"/>
              <a:t>you must prove that the quadrilateral is a parallelogram and then prove one of the following </a:t>
            </a:r>
            <a:r>
              <a:rPr lang="en-US" sz="2400" i="0" dirty="0" smtClean="0"/>
              <a:t>conditions:</a:t>
            </a:r>
            <a:endParaRPr lang="en-US" sz="2400" i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30480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If a parallelogram contains at least one right angle, then it is a rectangle (reverse of the definition)</a:t>
            </a:r>
            <a:br>
              <a:rPr kumimoji="0" lang="en-US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</a:br>
            <a:endParaRPr kumimoji="0" lang="en-US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If the diagonals of a parallelogram are congruent, then the parallelogram is a rectangle.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0" y="5181600"/>
            <a:ext cx="3200400" cy="609600"/>
          </a:xfrm>
          <a:prstGeom prst="rect">
            <a:avLst/>
          </a:prstGeom>
          <a:solidFill>
            <a:srgbClr val="6EC84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72000" y="5638800"/>
            <a:ext cx="152400" cy="1524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38200" y="4953000"/>
            <a:ext cx="3200400" cy="10668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838200" y="49530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838200" y="49530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6764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6764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200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2004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819400" y="3810000"/>
            <a:ext cx="2667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819400" y="4343400"/>
            <a:ext cx="152400" cy="1524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819400" y="3810000"/>
            <a:ext cx="152400" cy="1524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334000" y="4343400"/>
            <a:ext cx="152400" cy="1524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0" y="3810000"/>
            <a:ext cx="152400" cy="1524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Proving a Rectangle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85800" y="1828800"/>
            <a:ext cx="7772400" cy="2514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-80" charset="2"/>
              <a:buChar char="l"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also prove a quadrilateral is a rectangle without first showing that it is a parallelogram if you can prove that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four angles are right angles.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en-US" sz="2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700" grpId="0" animBg="1"/>
      <p:bldP spid="29701" grpId="0" animBg="1"/>
      <p:bldP spid="29702" grpId="0" animBg="1"/>
      <p:bldP spid="297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Proving a </a:t>
            </a:r>
            <a:r>
              <a:rPr lang="en-US" b="1" dirty="0" smtClean="0"/>
              <a:t>Kite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276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i="0" dirty="0" smtClean="0"/>
              <a:t>If </a:t>
            </a:r>
            <a:r>
              <a:rPr lang="en-US" sz="2800" i="0" dirty="0"/>
              <a:t>two disjoint pairs of consecutive sides of a quadrilateral are congruent, then it is a kite (reverse of the definition</a:t>
            </a:r>
            <a:r>
              <a:rPr lang="en-US" sz="2800" i="0" dirty="0" smtClean="0"/>
              <a:t>).</a:t>
            </a:r>
            <a:endParaRPr lang="en-US" sz="2800" i="0" dirty="0"/>
          </a:p>
          <a:p>
            <a:pPr marL="514350" indent="-514350">
              <a:buFont typeface="+mj-lt"/>
              <a:buAutoNum type="arabicPeriod"/>
            </a:pPr>
            <a:r>
              <a:rPr lang="en-US" sz="2800" i="0" dirty="0" smtClean="0"/>
              <a:t>If </a:t>
            </a:r>
            <a:r>
              <a:rPr lang="en-US" sz="2800" i="0" dirty="0"/>
              <a:t>one of the diagonals of a quadrilateral is the perpendicular bisector of the other diagonal, then the quadrilateral is a kite.</a:t>
            </a: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>
            <a:off x="1676400" y="4267200"/>
            <a:ext cx="990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2667000" y="4267200"/>
            <a:ext cx="838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2590800" y="5181600"/>
            <a:ext cx="914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1676400" y="5181600"/>
            <a:ext cx="914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86400" y="4343400"/>
            <a:ext cx="990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477000" y="4343400"/>
            <a:ext cx="838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6400800" y="5257800"/>
            <a:ext cx="914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5486400" y="5257800"/>
            <a:ext cx="914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057400" y="46482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1828800" y="5715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981200" y="5943600"/>
            <a:ext cx="381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048000" y="55626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2895600" y="57912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3124200" y="47244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6400800" y="4343400"/>
            <a:ext cx="762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486400" y="5257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rect">
            <a:avLst/>
          </a:prstGeom>
          <a:solidFill>
            <a:srgbClr val="C84B9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019800" y="5105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858000" y="5105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Prove a </a:t>
            </a:r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600200"/>
          </a:xfrm>
        </p:spPr>
        <p:txBody>
          <a:bodyPr/>
          <a:lstStyle/>
          <a:p>
            <a:r>
              <a:rPr lang="en-US"/>
              <a:t>If a quadrilateral is both a rectangle and a rhombus, then it is a square (reverse of the definition).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76600" y="3810000"/>
            <a:ext cx="1676400" cy="1524000"/>
          </a:xfrm>
          <a:prstGeom prst="rect">
            <a:avLst/>
          </a:pr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1242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038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76600" y="5029200"/>
            <a:ext cx="304800" cy="304800"/>
          </a:xfrm>
          <a:prstGeom prst="rect">
            <a:avLst/>
          </a:prstGeom>
          <a:solidFill>
            <a:srgbClr val="6EC84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Prove an </a:t>
            </a:r>
            <a:r>
              <a:rPr lang="en-US" dirty="0" smtClean="0"/>
              <a:t>Isosceles Trapezoid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819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i="0" dirty="0" smtClean="0"/>
              <a:t>If </a:t>
            </a:r>
            <a:r>
              <a:rPr lang="en-US" sz="2800" i="0" dirty="0"/>
              <a:t>the nonparallel sides of a trapezoid are congruent, then it is isosceles (reverse of the definition).</a:t>
            </a:r>
          </a:p>
          <a:p>
            <a:pPr marL="514350" indent="-514350">
              <a:buFont typeface="+mj-lt"/>
              <a:buAutoNum type="arabicPeriod"/>
            </a:pPr>
            <a:endParaRPr lang="en-US" sz="2800" i="0" dirty="0"/>
          </a:p>
          <a:p>
            <a:pPr marL="514350" indent="-514350">
              <a:buFont typeface="+mj-lt"/>
              <a:buAutoNum type="arabicPeriod"/>
            </a:pPr>
            <a:r>
              <a:rPr lang="en-US" sz="2800" i="0" dirty="0" smtClean="0"/>
              <a:t>If </a:t>
            </a:r>
            <a:r>
              <a:rPr lang="en-US" sz="2800" i="0" dirty="0"/>
              <a:t>the lower or upper base angles of a trapezoid are congruent, then it is isosceles.</a:t>
            </a:r>
          </a:p>
          <a:p>
            <a:pPr marL="514350" indent="-514350">
              <a:buFont typeface="+mj-lt"/>
              <a:buAutoNum type="arabicPeriod"/>
            </a:pPr>
            <a:endParaRPr lang="en-US" sz="2800" i="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200" y="4572000"/>
            <a:ext cx="2971800" cy="1524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9906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1242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flipH="1" flipV="1">
            <a:off x="4876800" y="4495800"/>
            <a:ext cx="2971800" cy="1524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84B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 rot="16200000">
            <a:off x="7315200" y="5638800"/>
            <a:ext cx="3048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rc 9"/>
          <p:cNvSpPr>
            <a:spLocks/>
          </p:cNvSpPr>
          <p:nvPr/>
        </p:nvSpPr>
        <p:spPr bwMode="auto">
          <a:xfrm flipV="1">
            <a:off x="5449888" y="4495800"/>
            <a:ext cx="419100" cy="457200"/>
          </a:xfrm>
          <a:custGeom>
            <a:avLst/>
            <a:gdLst>
              <a:gd name="G0" fmla="+- 8088 0 0"/>
              <a:gd name="G1" fmla="+- 21600 0 0"/>
              <a:gd name="G2" fmla="+- 21600 0 0"/>
              <a:gd name="T0" fmla="*/ 0 w 29688"/>
              <a:gd name="T1" fmla="*/ 1572 h 21600"/>
              <a:gd name="T2" fmla="*/ 29688 w 29688"/>
              <a:gd name="T3" fmla="*/ 21600 h 21600"/>
              <a:gd name="T4" fmla="*/ 8088 w 296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88" h="21600" fill="none" extrusionOk="0">
                <a:moveTo>
                  <a:pt x="-1" y="1571"/>
                </a:moveTo>
                <a:cubicBezTo>
                  <a:pt x="2570" y="533"/>
                  <a:pt x="5316" y="-1"/>
                  <a:pt x="8088" y="0"/>
                </a:cubicBezTo>
                <a:cubicBezTo>
                  <a:pt x="20017" y="0"/>
                  <a:pt x="29688" y="9670"/>
                  <a:pt x="29688" y="21600"/>
                </a:cubicBezTo>
              </a:path>
              <a:path w="29688" h="21600" stroke="0" extrusionOk="0">
                <a:moveTo>
                  <a:pt x="-1" y="1571"/>
                </a:moveTo>
                <a:cubicBezTo>
                  <a:pt x="2570" y="533"/>
                  <a:pt x="5316" y="-1"/>
                  <a:pt x="8088" y="0"/>
                </a:cubicBezTo>
                <a:cubicBezTo>
                  <a:pt x="20017" y="0"/>
                  <a:pt x="29688" y="9670"/>
                  <a:pt x="29688" y="21600"/>
                </a:cubicBezTo>
                <a:lnTo>
                  <a:pt x="8088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rc 10"/>
          <p:cNvSpPr>
            <a:spLocks/>
          </p:cNvSpPr>
          <p:nvPr/>
        </p:nvSpPr>
        <p:spPr bwMode="auto">
          <a:xfrm>
            <a:off x="5105400" y="5562600"/>
            <a:ext cx="2286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rc 11"/>
          <p:cNvSpPr>
            <a:spLocks/>
          </p:cNvSpPr>
          <p:nvPr/>
        </p:nvSpPr>
        <p:spPr bwMode="auto">
          <a:xfrm rot="5185556" flipV="1">
            <a:off x="6800850" y="4476750"/>
            <a:ext cx="419100" cy="457200"/>
          </a:xfrm>
          <a:custGeom>
            <a:avLst/>
            <a:gdLst>
              <a:gd name="G0" fmla="+- 8088 0 0"/>
              <a:gd name="G1" fmla="+- 21600 0 0"/>
              <a:gd name="G2" fmla="+- 21600 0 0"/>
              <a:gd name="T0" fmla="*/ 0 w 29688"/>
              <a:gd name="T1" fmla="*/ 1572 h 21600"/>
              <a:gd name="T2" fmla="*/ 29688 w 29688"/>
              <a:gd name="T3" fmla="*/ 21600 h 21600"/>
              <a:gd name="T4" fmla="*/ 8088 w 296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88" h="21600" fill="none" extrusionOk="0">
                <a:moveTo>
                  <a:pt x="-1" y="1571"/>
                </a:moveTo>
                <a:cubicBezTo>
                  <a:pt x="2570" y="533"/>
                  <a:pt x="5316" y="-1"/>
                  <a:pt x="8088" y="0"/>
                </a:cubicBezTo>
                <a:cubicBezTo>
                  <a:pt x="20017" y="0"/>
                  <a:pt x="29688" y="9670"/>
                  <a:pt x="29688" y="21600"/>
                </a:cubicBezTo>
              </a:path>
              <a:path w="29688" h="21600" stroke="0" extrusionOk="0">
                <a:moveTo>
                  <a:pt x="-1" y="1571"/>
                </a:moveTo>
                <a:cubicBezTo>
                  <a:pt x="2570" y="533"/>
                  <a:pt x="5316" y="-1"/>
                  <a:pt x="8088" y="0"/>
                </a:cubicBezTo>
                <a:cubicBezTo>
                  <a:pt x="20017" y="0"/>
                  <a:pt x="29688" y="9670"/>
                  <a:pt x="29688" y="21600"/>
                </a:cubicBezTo>
                <a:lnTo>
                  <a:pt x="8088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 flipH="1" flipV="1">
            <a:off x="2438400" y="3352800"/>
            <a:ext cx="2971800" cy="1524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EC84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lang="en-US" sz="3200" b="1" i="0" dirty="0" smtClean="0">
                <a:latin typeface="+mn-lt"/>
              </a:rPr>
              <a:t>3.  If the diagonals of a trapezoid are congruent then it is isosceles.</a:t>
            </a:r>
            <a:endParaRPr lang="en-US" sz="3200" b="1" i="0" dirty="0">
              <a:latin typeface="+mn-lt"/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3200400" y="3352800"/>
            <a:ext cx="2209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V="1">
            <a:off x="2438400" y="3352800"/>
            <a:ext cx="2209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3352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4495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Prove an Isosceles Trapezoid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 1">
      <a:dk1>
        <a:srgbClr val="000000"/>
      </a:dk1>
      <a:lt1>
        <a:srgbClr val="FFFFFF"/>
      </a:lt1>
      <a:dk2>
        <a:srgbClr val="4E1192"/>
      </a:dk2>
      <a:lt2>
        <a:srgbClr val="FFD467"/>
      </a:lt2>
      <a:accent1>
        <a:srgbClr val="C88F00"/>
      </a:accent1>
      <a:accent2>
        <a:srgbClr val="FAB300"/>
      </a:accent2>
      <a:accent3>
        <a:srgbClr val="B2AAC7"/>
      </a:accent3>
      <a:accent4>
        <a:srgbClr val="DADADA"/>
      </a:accent4>
      <a:accent5>
        <a:srgbClr val="E0C6AA"/>
      </a:accent5>
      <a:accent6>
        <a:srgbClr val="E3A200"/>
      </a:accent6>
      <a:hlink>
        <a:srgbClr val="D4B158"/>
      </a:hlink>
      <a:folHlink>
        <a:srgbClr val="FFE091"/>
      </a:folHlink>
    </a:clrScheme>
    <a:fontScheme name="Fra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Frame 1">
        <a:dk1>
          <a:srgbClr val="000000"/>
        </a:dk1>
        <a:lt1>
          <a:srgbClr val="FFFFFF"/>
        </a:lt1>
        <a:dk2>
          <a:srgbClr val="4E1192"/>
        </a:dk2>
        <a:lt2>
          <a:srgbClr val="FFD467"/>
        </a:lt2>
        <a:accent1>
          <a:srgbClr val="C88F00"/>
        </a:accent1>
        <a:accent2>
          <a:srgbClr val="FAB300"/>
        </a:accent2>
        <a:accent3>
          <a:srgbClr val="B2AAC7"/>
        </a:accent3>
        <a:accent4>
          <a:srgbClr val="DADADA"/>
        </a:accent4>
        <a:accent5>
          <a:srgbClr val="E0C6AA"/>
        </a:accent5>
        <a:accent6>
          <a:srgbClr val="E3A200"/>
        </a:accent6>
        <a:hlink>
          <a:srgbClr val="D4B158"/>
        </a:hlink>
        <a:folHlink>
          <a:srgbClr val="FFE0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2004:Templates:Presentations:Designs:Frame</Template>
  <TotalTime>488</TotalTime>
  <Words>302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Times New Roman</vt:lpstr>
      <vt:lpstr>Wingdings</vt:lpstr>
      <vt:lpstr>Frame</vt:lpstr>
      <vt:lpstr>5.7 Proving that figures are special quadrilaterals</vt:lpstr>
      <vt:lpstr>Proving a Rhombus</vt:lpstr>
      <vt:lpstr>PowerPoint Presentation</vt:lpstr>
      <vt:lpstr>Proving a Rectangle</vt:lpstr>
      <vt:lpstr>PowerPoint Presentation</vt:lpstr>
      <vt:lpstr>Proving a Kite</vt:lpstr>
      <vt:lpstr>Prove a Square</vt:lpstr>
      <vt:lpstr>Prove an Isosceles Trapezoid</vt:lpstr>
      <vt:lpstr>PowerPoint Presentation</vt:lpstr>
    </vt:vector>
  </TitlesOfParts>
  <Company>Marilyn Rutter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5.7 Proving that figures are special quadrilaterals</dc:title>
  <dc:creator>Marilyn Rutter</dc:creator>
  <cp:lastModifiedBy>Gregory Peters</cp:lastModifiedBy>
  <cp:revision>19</cp:revision>
  <dcterms:created xsi:type="dcterms:W3CDTF">2006-11-06T00:26:05Z</dcterms:created>
  <dcterms:modified xsi:type="dcterms:W3CDTF">2015-01-16T17:52:32Z</dcterms:modified>
</cp:coreProperties>
</file>