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61" r:id="rId2"/>
    <p:sldId id="264" r:id="rId3"/>
    <p:sldId id="265" r:id="rId4"/>
    <p:sldId id="266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atang" pitchFamily="18" charset="-12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atang" pitchFamily="18" charset="-12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atang" pitchFamily="18" charset="-12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atang" pitchFamily="18" charset="-12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atang" pitchFamily="18" charset="-127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atang" pitchFamily="18" charset="-127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atang" pitchFamily="18" charset="-127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atang" pitchFamily="18" charset="-127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atang" pitchFamily="18" charset="-12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>
      <p:cViewPr varScale="1">
        <p:scale>
          <a:sx n="72" d="100"/>
          <a:sy n="72" d="100"/>
        </p:scale>
        <p:origin x="13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9394-9429-4076-A425-10AFDC66E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3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832F-5035-4B69-AE13-23B54B075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6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832F-5035-4B69-AE13-23B54B0753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45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832F-5035-4B69-AE13-23B54B075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56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832F-5035-4B69-AE13-23B54B0753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15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832F-5035-4B69-AE13-23B54B075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9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5F58-EA07-4187-AD9A-8C359B3E0B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36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D99C-81EE-4C28-B117-EB278ED1B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1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CB84-BE73-4891-9DA0-C30C4DFBB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4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FE08B-9EA0-418E-926F-E196AB609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0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5B0D-54E2-4E82-9A71-6B44CB2DA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8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83E4A-22A6-4D3C-9854-86EB7D9AC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1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5720-AA3B-4C0C-BDD2-54A76AABCE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6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DAD7-B656-42EF-855D-5B1EB25C32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7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EF73-637C-469F-BC8E-0F5944CB6D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4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B08F-4704-45E1-8216-2EBD2916BD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3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66832F-5035-4B69-AE13-23B54B075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5.6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92D050"/>
                </a:solidFill>
              </a:rPr>
              <a:t>Proving that a Quadrilateral is a </a:t>
            </a:r>
            <a:r>
              <a:rPr lang="en-US" sz="2800" dirty="0" smtClean="0">
                <a:solidFill>
                  <a:srgbClr val="92D050"/>
                </a:solidFill>
              </a:rPr>
              <a:t>Parallelogram</a:t>
            </a:r>
            <a:endParaRPr lang="en-US" sz="28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7543800" cy="5813425"/>
          </a:xfrm>
        </p:spPr>
        <p:txBody>
          <a:bodyPr>
            <a:no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1</a:t>
            </a:r>
            <a:r>
              <a:rPr lang="en-US" sz="2800" b="1" dirty="0"/>
              <a:t>.  If both pairs of opposite sides of a quadrilateral are parallel,  then the quadrilateral is a parallelogram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(</a:t>
            </a:r>
            <a:r>
              <a:rPr lang="en-US" sz="2800" b="1" dirty="0"/>
              <a:t>reverse of the definition).</a:t>
            </a:r>
          </a:p>
          <a:p>
            <a:endParaRPr lang="en-US" sz="1400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2</a:t>
            </a:r>
            <a:r>
              <a:rPr lang="en-US" sz="2800" b="1" dirty="0"/>
              <a:t>.  If both pairs of opposite sides of a quadrilateral are congruent, then the quadrilateral is a </a:t>
            </a:r>
            <a:r>
              <a:rPr lang="en-US" sz="2800" b="1" dirty="0" smtClean="0"/>
              <a:t>parallelogram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(converse </a:t>
            </a:r>
            <a:r>
              <a:rPr lang="en-US" sz="2800" b="1" dirty="0"/>
              <a:t>of a property).</a:t>
            </a:r>
            <a:r>
              <a:rPr lang="en-US" sz="2800" dirty="0"/>
              <a:t>  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5037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7543800" cy="5813425"/>
          </a:xfrm>
        </p:spPr>
        <p:txBody>
          <a:bodyPr>
            <a:no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3</a:t>
            </a:r>
            <a:r>
              <a:rPr lang="en-US" sz="2800" b="1" dirty="0"/>
              <a:t>. If one pair of opposite sides of a quadrilateral are both parallel and congruent, then the quadrilateral is a parallelogram</a:t>
            </a:r>
            <a:r>
              <a:rPr lang="en-US" sz="2800" b="1" dirty="0" smtClean="0"/>
              <a:t>.</a:t>
            </a:r>
          </a:p>
          <a:p>
            <a:endParaRPr lang="en-US" sz="2800" b="1" dirty="0"/>
          </a:p>
          <a:p>
            <a:pPr>
              <a:spcBef>
                <a:spcPct val="50000"/>
              </a:spcBef>
            </a:pPr>
            <a:r>
              <a:rPr lang="en-US" sz="2800" b="1" dirty="0"/>
              <a:t>4.  If the diagonals of a quadrilateral bisect each other, then the quadrilateral is a parallelogram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(</a:t>
            </a:r>
            <a:r>
              <a:rPr lang="en-US" sz="2800" b="1" dirty="0"/>
              <a:t>converse of a property).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799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7543800" cy="5813425"/>
          </a:xfrm>
        </p:spPr>
        <p:txBody>
          <a:bodyPr>
            <a:noAutofit/>
          </a:bodyPr>
          <a:lstStyle/>
          <a:p>
            <a:endParaRPr lang="en-US" sz="2800" b="1" dirty="0" smtClean="0"/>
          </a:p>
          <a:p>
            <a:r>
              <a:rPr lang="en-US" sz="2800" b="1" dirty="0"/>
              <a:t>5</a:t>
            </a:r>
            <a:r>
              <a:rPr lang="en-US" sz="2800" b="1" dirty="0" smtClean="0"/>
              <a:t>. </a:t>
            </a:r>
            <a:r>
              <a:rPr lang="en-US" sz="2800" b="1" dirty="0"/>
              <a:t>If </a:t>
            </a:r>
            <a:r>
              <a:rPr lang="en-US" sz="2800" b="1" dirty="0" smtClean="0"/>
              <a:t>both pair of opposite angles are congruent</a:t>
            </a:r>
            <a:r>
              <a:rPr lang="en-US" sz="2800" b="1" dirty="0" smtClean="0"/>
              <a:t>, </a:t>
            </a:r>
            <a:r>
              <a:rPr lang="en-US" sz="2800" b="1" dirty="0"/>
              <a:t>then the quadrilateral is a parallelogram</a:t>
            </a:r>
            <a:r>
              <a:rPr lang="en-US" sz="2800" b="1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endParaRPr lang="en-US" sz="28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283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32352"/>
            <a:ext cx="79998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" y="2209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 order for QUAD to be a parallelogram, </a:t>
            </a:r>
          </a:p>
          <a:p>
            <a:r>
              <a:rPr lang="en-US" b="1" dirty="0" smtClean="0"/>
              <a:t>opposite angles have to be congruent.</a:t>
            </a:r>
          </a:p>
          <a:p>
            <a:r>
              <a:rPr lang="en-US" dirty="0" smtClean="0">
                <a:sym typeface="Symbol"/>
              </a:rPr>
              <a:t>Q = 3x(x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– 5x) = 3x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– 15x</a:t>
            </a:r>
            <a:r>
              <a:rPr lang="en-US" baseline="30000" dirty="0" smtClean="0">
                <a:sym typeface="Symbol"/>
              </a:rPr>
              <a:t>2</a:t>
            </a:r>
          </a:p>
          <a:p>
            <a:r>
              <a:rPr lang="en-US" dirty="0" smtClean="0">
                <a:sym typeface="Symbol"/>
              </a:rPr>
              <a:t>A = 3x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– 15x</a:t>
            </a:r>
            <a:r>
              <a:rPr lang="en-US" baseline="30000" dirty="0" smtClean="0">
                <a:sym typeface="Symbol"/>
              </a:rPr>
              <a:t>2</a:t>
            </a:r>
          </a:p>
          <a:p>
            <a:r>
              <a:rPr lang="en-US" b="1" dirty="0" smtClean="0">
                <a:sym typeface="Symbol"/>
              </a:rPr>
              <a:t>Therefore, Q &amp; A are congruent.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U = (x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5</a:t>
            </a:r>
            <a:r>
              <a:rPr lang="en-US" dirty="0" smtClean="0">
                <a:sym typeface="Symbol"/>
              </a:rPr>
              <a:t> = x</a:t>
            </a:r>
            <a:r>
              <a:rPr lang="en-US" baseline="30000" dirty="0" smtClean="0">
                <a:sym typeface="Symbol"/>
              </a:rPr>
              <a:t>10</a:t>
            </a:r>
          </a:p>
          <a:p>
            <a:r>
              <a:rPr lang="en-US" dirty="0" smtClean="0">
                <a:sym typeface="Symbol"/>
              </a:rPr>
              <a:t>D = x</a:t>
            </a:r>
            <a:r>
              <a:rPr lang="en-US" baseline="30000" dirty="0" smtClean="0">
                <a:sym typeface="Symbol"/>
              </a:rPr>
              <a:t>10</a:t>
            </a:r>
          </a:p>
          <a:p>
            <a:r>
              <a:rPr lang="en-US" b="1" dirty="0" smtClean="0">
                <a:sym typeface="Symbol"/>
              </a:rPr>
              <a:t>Therefore, U &amp; D are congruent.</a:t>
            </a:r>
          </a:p>
          <a:p>
            <a:endParaRPr lang="en-US" dirty="0">
              <a:sym typeface="Symbol"/>
            </a:endParaRPr>
          </a:p>
          <a:p>
            <a:r>
              <a:rPr lang="en-US" b="1" dirty="0" smtClean="0">
                <a:sym typeface="Symbol"/>
              </a:rPr>
              <a:t>With opposite angles congruent, QUAD is a parallelogram.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170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Batang</vt:lpstr>
      <vt:lpstr>Arial</vt:lpstr>
      <vt:lpstr>Symbol</vt:lpstr>
      <vt:lpstr>Trebuchet MS</vt:lpstr>
      <vt:lpstr>Wingdings 3</vt:lpstr>
      <vt:lpstr>Facet</vt:lpstr>
      <vt:lpstr>NOTES 5.6</vt:lpstr>
      <vt:lpstr>PowerPoint Presentation</vt:lpstr>
      <vt:lpstr>PowerPoint Presentation</vt:lpstr>
      <vt:lpstr>PowerPoint Presentation</vt:lpstr>
      <vt:lpstr>PowerPoint Presentation</vt:lpstr>
    </vt:vector>
  </TitlesOfParts>
  <Company>Kyrene School District #28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ksd</dc:creator>
  <cp:lastModifiedBy>Gregory Peters</cp:lastModifiedBy>
  <cp:revision>14</cp:revision>
  <dcterms:created xsi:type="dcterms:W3CDTF">2005-11-04T15:33:04Z</dcterms:created>
  <dcterms:modified xsi:type="dcterms:W3CDTF">2015-01-15T14:08:00Z</dcterms:modified>
</cp:coreProperties>
</file>