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00FF"/>
    <a:srgbClr val="FF5050"/>
    <a:srgbClr val="0099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D96C9900-EE75-450B-857F-C450C973B3E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7352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7357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58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45F72-730B-4EB4-ACB6-B2CF257516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10B10-92A3-4504-8205-D845E168A4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54860-A084-4CCE-A0FA-9632EBE0DC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5C87E-6861-435D-BBC7-170CCE2039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B00E5-9696-4998-8263-86088E703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8236D-B5CF-4B45-B6A8-E1FA95CC1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F12E8-FE6E-416C-8DC8-A9BE0CC87D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3D7B3-B155-4612-93A2-8FEDBCA6E0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00251-4715-4CE7-9531-0548DA010E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06674-C9BB-4D6F-A629-601AF74F9E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078AEF86-4BA7-46A7-8FB0-459DF02DCD9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6327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56328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6330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 5.5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577850"/>
          </a:xfrm>
        </p:spPr>
        <p:txBody>
          <a:bodyPr/>
          <a:lstStyle/>
          <a:p>
            <a:pPr algn="ctr"/>
            <a:r>
              <a:rPr lang="en-US" dirty="0" smtClean="0"/>
              <a:t>PROPERTIES OF QUADRILATERALS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parallelograms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1"/>
            <a:ext cx="7543800" cy="2895600"/>
          </a:xfrm>
        </p:spPr>
        <p:txBody>
          <a:bodyPr/>
          <a:lstStyle/>
          <a:p>
            <a:r>
              <a:rPr lang="en-US" dirty="0"/>
              <a:t>Opposite sides are parallel and congruent</a:t>
            </a:r>
          </a:p>
          <a:p>
            <a:r>
              <a:rPr lang="en-US" dirty="0"/>
              <a:t>Opposite angles are congruent</a:t>
            </a:r>
          </a:p>
          <a:p>
            <a:r>
              <a:rPr lang="en-US" dirty="0"/>
              <a:t>Diagonals bisect each other</a:t>
            </a:r>
          </a:p>
          <a:p>
            <a:r>
              <a:rPr lang="en-US" dirty="0"/>
              <a:t>Any pair of consecutive angles are supplementary</a:t>
            </a:r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1295400" y="5029200"/>
            <a:ext cx="3200400" cy="838200"/>
          </a:xfrm>
          <a:prstGeom prst="parallelogram">
            <a:avLst>
              <a:gd name="adj" fmla="val 954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rectangles: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1"/>
            <a:ext cx="7086600" cy="1905000"/>
          </a:xfrm>
        </p:spPr>
        <p:txBody>
          <a:bodyPr/>
          <a:lstStyle/>
          <a:p>
            <a:r>
              <a:rPr lang="en-US" dirty="0"/>
              <a:t>All properties of parallelograms apply</a:t>
            </a:r>
          </a:p>
          <a:p>
            <a:r>
              <a:rPr lang="en-US" dirty="0"/>
              <a:t>All angles are right angles</a:t>
            </a:r>
          </a:p>
          <a:p>
            <a:r>
              <a:rPr lang="en-US" dirty="0"/>
              <a:t>Diagonals are congruent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3048000" y="4419600"/>
            <a:ext cx="4114800" cy="1143000"/>
          </a:xfrm>
          <a:prstGeom prst="rect">
            <a:avLst/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a kite: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Two disjoint pairs of consecutive sides are congruent</a:t>
            </a:r>
          </a:p>
          <a:p>
            <a:r>
              <a:rPr lang="en-US" sz="2800" dirty="0"/>
              <a:t>Diagonals are perpendicular</a:t>
            </a:r>
          </a:p>
          <a:p>
            <a:r>
              <a:rPr lang="en-US" sz="2800" dirty="0"/>
              <a:t>One diagonal is the perpendicular bisector of the other</a:t>
            </a:r>
          </a:p>
          <a:p>
            <a:r>
              <a:rPr lang="en-US" sz="2800" dirty="0"/>
              <a:t>One diagonal bisects a pair of opposite angles (</a:t>
            </a:r>
            <a:r>
              <a:rPr lang="en-US" sz="2800" dirty="0" err="1"/>
              <a:t>wy</a:t>
            </a:r>
            <a:r>
              <a:rPr lang="en-US" sz="2800" dirty="0"/>
              <a:t> bisects &lt;</a:t>
            </a:r>
            <a:r>
              <a:rPr lang="en-US" sz="2800" dirty="0" err="1"/>
              <a:t>xwz</a:t>
            </a:r>
            <a:r>
              <a:rPr lang="en-US" sz="2800" dirty="0"/>
              <a:t> and &lt;xyz)</a:t>
            </a:r>
          </a:p>
          <a:p>
            <a:r>
              <a:rPr lang="en-US" sz="2800" dirty="0"/>
              <a:t>One pair of opposite angles are congruent (&lt;</a:t>
            </a:r>
            <a:r>
              <a:rPr lang="en-US" sz="2800" dirty="0" err="1"/>
              <a:t>wxy</a:t>
            </a:r>
            <a:r>
              <a:rPr lang="en-US" sz="2800" dirty="0"/>
              <a:t> and &lt;</a:t>
            </a:r>
            <a:r>
              <a:rPr lang="en-US" sz="2800" dirty="0" err="1"/>
              <a:t>wzy</a:t>
            </a:r>
            <a:r>
              <a:rPr lang="en-US" sz="2800" dirty="0"/>
              <a:t>)</a:t>
            </a:r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 rot="16200000">
            <a:off x="2857500" y="5600700"/>
            <a:ext cx="1066800" cy="685800"/>
          </a:xfrm>
          <a:prstGeom prst="triangle">
            <a:avLst>
              <a:gd name="adj" fmla="val 50000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 rot="5400000">
            <a:off x="4038600" y="5105400"/>
            <a:ext cx="1066800" cy="1676400"/>
          </a:xfrm>
          <a:prstGeom prst="triangle">
            <a:avLst>
              <a:gd name="adj" fmla="val 50000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14600" y="5867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5486400" y="5715000"/>
            <a:ext cx="40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3200400" y="51816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3810000" y="6491288"/>
            <a:ext cx="28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048000" y="59436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3733800" y="5715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a rhombus: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All properties of parallelograms apply</a:t>
            </a:r>
          </a:p>
          <a:p>
            <a:pPr>
              <a:lnSpc>
                <a:spcPct val="90000"/>
              </a:lnSpc>
            </a:pPr>
            <a:r>
              <a:rPr lang="en-US" dirty="0"/>
              <a:t>All properties of a kite apply</a:t>
            </a:r>
          </a:p>
          <a:p>
            <a:pPr>
              <a:lnSpc>
                <a:spcPct val="90000"/>
              </a:lnSpc>
            </a:pPr>
            <a:r>
              <a:rPr lang="en-US" dirty="0"/>
              <a:t>All sides are congruent (equilateral)</a:t>
            </a:r>
          </a:p>
          <a:p>
            <a:pPr>
              <a:lnSpc>
                <a:spcPct val="90000"/>
              </a:lnSpc>
            </a:pPr>
            <a:r>
              <a:rPr lang="en-US" dirty="0"/>
              <a:t>Diagonals bisect the angles</a:t>
            </a:r>
          </a:p>
          <a:p>
            <a:pPr>
              <a:lnSpc>
                <a:spcPct val="90000"/>
              </a:lnSpc>
            </a:pPr>
            <a:r>
              <a:rPr lang="en-US" dirty="0"/>
              <a:t>Diagonals are perpendicular bisectors of each other</a:t>
            </a:r>
          </a:p>
          <a:p>
            <a:pPr>
              <a:lnSpc>
                <a:spcPct val="90000"/>
              </a:lnSpc>
            </a:pPr>
            <a:r>
              <a:rPr lang="en-US" dirty="0"/>
              <a:t>Diagonals divide it into four congruent right triangles.</a:t>
            </a:r>
          </a:p>
        </p:txBody>
      </p:sp>
      <p:sp>
        <p:nvSpPr>
          <p:cNvPr id="60420" name="AutoShape 4"/>
          <p:cNvSpPr>
            <a:spLocks noChangeArrowheads="1"/>
          </p:cNvSpPr>
          <p:nvPr/>
        </p:nvSpPr>
        <p:spPr bwMode="auto">
          <a:xfrm>
            <a:off x="4495800" y="5867400"/>
            <a:ext cx="1143000" cy="685800"/>
          </a:xfrm>
          <a:prstGeom prst="parallelogram">
            <a:avLst>
              <a:gd name="adj" fmla="val 41667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a square: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properties of a rectangle</a:t>
            </a:r>
          </a:p>
          <a:p>
            <a:r>
              <a:rPr lang="en-US" dirty="0"/>
              <a:t>All properties of a rhombus</a:t>
            </a:r>
          </a:p>
          <a:p>
            <a:r>
              <a:rPr lang="en-US" dirty="0"/>
              <a:t>The diagonals form four isosceles triangles (45-45-90)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514600" y="4572000"/>
            <a:ext cx="2133600" cy="1981200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2514600" y="4572000"/>
            <a:ext cx="2133600" cy="1981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 flipV="1">
            <a:off x="2514600" y="4572000"/>
            <a:ext cx="2133600" cy="1981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2514600" y="4572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 rot="-3048749" flipH="1" flipV="1">
            <a:off x="3459956" y="5255419"/>
            <a:ext cx="252413" cy="238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Properties of an isosceles trapezoid: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1475"/>
            <a:ext cx="8229600" cy="4302125"/>
          </a:xfrm>
        </p:spPr>
        <p:txBody>
          <a:bodyPr/>
          <a:lstStyle/>
          <a:p>
            <a:r>
              <a:rPr lang="en-US" dirty="0"/>
              <a:t>Legs are congruent (definition)</a:t>
            </a:r>
          </a:p>
          <a:p>
            <a:r>
              <a:rPr lang="en-US" dirty="0"/>
              <a:t>Bases are parallel (definition)</a:t>
            </a:r>
          </a:p>
          <a:p>
            <a:r>
              <a:rPr lang="en-US" dirty="0"/>
              <a:t>Lower base angles are congruent</a:t>
            </a:r>
          </a:p>
          <a:p>
            <a:r>
              <a:rPr lang="en-US" dirty="0"/>
              <a:t>Upper base angles are congruent</a:t>
            </a:r>
          </a:p>
          <a:p>
            <a:r>
              <a:rPr lang="en-US" dirty="0"/>
              <a:t>Diagonals are congruent</a:t>
            </a:r>
          </a:p>
          <a:p>
            <a:r>
              <a:rPr lang="en-US" dirty="0"/>
              <a:t>Lower base angle is supplementary to upper base angle</a:t>
            </a:r>
          </a:p>
          <a:p>
            <a:endParaRPr lang="en-US" dirty="0"/>
          </a:p>
        </p:txBody>
      </p:sp>
      <p:sp>
        <p:nvSpPr>
          <p:cNvPr id="63492" name="AutoShape 4"/>
          <p:cNvSpPr>
            <a:spLocks noChangeArrowheads="1"/>
          </p:cNvSpPr>
          <p:nvPr/>
        </p:nvSpPr>
        <p:spPr bwMode="auto">
          <a:xfrm rot="10800000">
            <a:off x="3886200" y="5334000"/>
            <a:ext cx="3505200" cy="1371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04800" y="533400"/>
            <a:ext cx="4648200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Given:  </a:t>
            </a:r>
            <a:r>
              <a:rPr lang="en-US" dirty="0"/>
              <a:t>ZRVA is a parallelogram</a:t>
            </a:r>
          </a:p>
          <a:p>
            <a:pPr>
              <a:spcBef>
                <a:spcPct val="50000"/>
              </a:spcBef>
            </a:pPr>
            <a:r>
              <a:rPr lang="en-US" dirty="0"/>
              <a:t>AV = 2x – 4</a:t>
            </a:r>
          </a:p>
          <a:p>
            <a:pPr>
              <a:spcBef>
                <a:spcPct val="50000"/>
              </a:spcBef>
            </a:pPr>
            <a:r>
              <a:rPr lang="en-US" dirty="0"/>
              <a:t>RZ = ½ x + 8</a:t>
            </a:r>
          </a:p>
          <a:p>
            <a:pPr>
              <a:spcBef>
                <a:spcPct val="50000"/>
              </a:spcBef>
            </a:pPr>
            <a:r>
              <a:rPr lang="en-US" dirty="0"/>
              <a:t>VR = 3y + 5</a:t>
            </a:r>
          </a:p>
          <a:p>
            <a:pPr>
              <a:spcBef>
                <a:spcPct val="50000"/>
              </a:spcBef>
            </a:pPr>
            <a:r>
              <a:rPr lang="en-US" dirty="0"/>
              <a:t>ZA = y + 12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Find </a:t>
            </a:r>
            <a:r>
              <a:rPr lang="en-US" b="1" dirty="0" smtClean="0"/>
              <a:t>x.  Find y.   Find </a:t>
            </a:r>
            <a:r>
              <a:rPr lang="en-US" b="1" dirty="0"/>
              <a:t>the </a:t>
            </a:r>
            <a:r>
              <a:rPr lang="en-US" b="1" dirty="0" smtClean="0"/>
              <a:t>perimeter.  </a:t>
            </a:r>
            <a:endParaRPr lang="en-US" b="1" dirty="0"/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4800600" y="914400"/>
            <a:ext cx="3048000" cy="1219200"/>
          </a:xfrm>
          <a:prstGeom prst="parallelogram">
            <a:avLst>
              <a:gd name="adj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7162800" y="2133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4267200" y="2133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5029200" y="762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8001000" y="762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0480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The opposite sides of a parallelogram are congruent, so we can write two equations.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657600"/>
            <a:ext cx="289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2x – 4 = ½ x + 8</a:t>
            </a:r>
          </a:p>
          <a:p>
            <a:r>
              <a:rPr lang="en-US" sz="2400" baseline="30000" dirty="0" smtClean="0"/>
              <a:t>3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x – 4 = 8</a:t>
            </a:r>
          </a:p>
          <a:p>
            <a:r>
              <a:rPr lang="en-US" sz="2400" baseline="30000" dirty="0" smtClean="0"/>
              <a:t>3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x = 12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 = 8</a:t>
            </a:r>
          </a:p>
          <a:p>
            <a:r>
              <a:rPr lang="en-US" sz="2400" dirty="0" smtClean="0"/>
              <a:t>AV = 12 &amp; RZ = 12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267200" y="36576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3y + 5 = y + 12</a:t>
            </a:r>
          </a:p>
          <a:p>
            <a:r>
              <a:rPr lang="en-US" sz="2400" dirty="0" smtClean="0"/>
              <a:t>2y + 5 = 12</a:t>
            </a:r>
          </a:p>
          <a:p>
            <a:r>
              <a:rPr lang="en-US" sz="2400" dirty="0" smtClean="0"/>
              <a:t>2y = 7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y</a:t>
            </a:r>
            <a:r>
              <a:rPr lang="en-US" sz="2400" b="1" dirty="0" smtClean="0">
                <a:solidFill>
                  <a:srgbClr val="FF0000"/>
                </a:solidFill>
              </a:rPr>
              <a:t> = 3.5</a:t>
            </a:r>
          </a:p>
          <a:p>
            <a:r>
              <a:rPr lang="en-US" sz="2400" dirty="0" smtClean="0"/>
              <a:t>VR = 15.5 &amp; ZA = 15.5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5867400"/>
            <a:ext cx="79248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The perimeter is 12 + 12 + 15.5 + 15.5 = </a:t>
            </a:r>
            <a:r>
              <a:rPr lang="en-US" sz="2800" b="1" dirty="0" smtClean="0">
                <a:solidFill>
                  <a:srgbClr val="FF0000"/>
                </a:solidFill>
              </a:rPr>
              <a:t>55 units.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4953000" y="685800"/>
            <a:ext cx="3429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4953000" y="685800"/>
            <a:ext cx="1752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 flipH="1">
            <a:off x="6705600" y="685800"/>
            <a:ext cx="1676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8610600" y="685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8534400" y="2209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4495800" y="533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4648200" y="2362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65532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457200" y="457200"/>
            <a:ext cx="7696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Given:	 Rectangle MPRS</a:t>
            </a:r>
          </a:p>
          <a:p>
            <a:pPr>
              <a:spcBef>
                <a:spcPct val="50000"/>
              </a:spcBef>
            </a:pPr>
            <a:r>
              <a:rPr lang="en-US" sz="2000" b="1" dirty="0"/>
              <a:t>	MO congruent to PO</a:t>
            </a:r>
          </a:p>
          <a:p>
            <a:pPr>
              <a:spcBef>
                <a:spcPct val="50000"/>
              </a:spcBef>
            </a:pPr>
            <a:r>
              <a:rPr lang="en-US" sz="2000" b="1" dirty="0"/>
              <a:t>Prove:	</a:t>
            </a:r>
            <a:r>
              <a:rPr lang="el-GR" sz="2000" b="1" dirty="0">
                <a:cs typeface="Times New Roman" pitchFamily="18" charset="0"/>
              </a:rPr>
              <a:t>Δ</a:t>
            </a:r>
            <a:r>
              <a:rPr lang="en-US" sz="2000" b="1" dirty="0">
                <a:cs typeface="Times New Roman" pitchFamily="18" charset="0"/>
              </a:rPr>
              <a:t>ROS is isosceles</a:t>
            </a:r>
            <a:endParaRPr lang="el-GR" sz="2000" b="1" dirty="0"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04800" y="2743200"/>
            <a:ext cx="8382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rot="5400000">
            <a:off x="1714500" y="4686300"/>
            <a:ext cx="3886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04800" y="2971800"/>
            <a:ext cx="3276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 □ MPRS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MO </a:t>
            </a:r>
            <a:r>
              <a:rPr lang="en-US" sz="2400" dirty="0" smtClean="0">
                <a:sym typeface="Symbol"/>
              </a:rPr>
              <a:t> PO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ym typeface="Symbol"/>
              </a:rPr>
              <a:t>SM  RP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ym typeface="Symbol"/>
              </a:rPr>
              <a:t>M is a </a:t>
            </a:r>
            <a:r>
              <a:rPr lang="en-US" sz="2400" dirty="0" err="1" smtClean="0">
                <a:sym typeface="Symbol"/>
              </a:rPr>
              <a:t>rt</a:t>
            </a:r>
            <a:r>
              <a:rPr lang="en-US" sz="2400" dirty="0" smtClean="0">
                <a:sym typeface="Symbol"/>
              </a:rPr>
              <a:t> 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ym typeface="Symbol"/>
              </a:rPr>
              <a:t>P is a </a:t>
            </a:r>
            <a:r>
              <a:rPr lang="en-US" sz="2400" dirty="0" err="1" smtClean="0">
                <a:sym typeface="Symbol"/>
              </a:rPr>
              <a:t>rt</a:t>
            </a:r>
            <a:r>
              <a:rPr lang="en-US" sz="2400" dirty="0" smtClean="0">
                <a:sym typeface="Symbol"/>
              </a:rPr>
              <a:t> 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ym typeface="Symbol"/>
              </a:rPr>
              <a:t>M  P</a:t>
            </a:r>
          </a:p>
          <a:p>
            <a:pPr marL="342900" indent="-342900">
              <a:buAutoNum type="arabicPeriod"/>
            </a:pPr>
            <a:r>
              <a:rPr lang="el-GR" sz="2400" dirty="0" smtClean="0">
                <a:sym typeface="Symbol"/>
              </a:rPr>
              <a:t>Δ</a:t>
            </a:r>
            <a:r>
              <a:rPr lang="en-US" sz="2400" dirty="0" smtClean="0">
                <a:sym typeface="Symbol"/>
              </a:rPr>
              <a:t>SMO  </a:t>
            </a:r>
            <a:r>
              <a:rPr lang="el-GR" sz="2400" dirty="0" smtClean="0">
                <a:sym typeface="Symbol"/>
              </a:rPr>
              <a:t>Δ</a:t>
            </a:r>
            <a:r>
              <a:rPr lang="en-US" sz="2400" dirty="0" smtClean="0">
                <a:sym typeface="Symbol"/>
              </a:rPr>
              <a:t>RPO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ym typeface="Symbol"/>
              </a:rPr>
              <a:t>SO  RO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ym typeface="Symbol"/>
              </a:rPr>
              <a:t>ΔROS is </a:t>
            </a:r>
            <a:r>
              <a:rPr lang="en-US" sz="2400" dirty="0" err="1" smtClean="0">
                <a:sym typeface="Symbol"/>
              </a:rPr>
              <a:t>isos</a:t>
            </a:r>
            <a:r>
              <a:rPr lang="en-US" sz="2400" dirty="0" smtClean="0">
                <a:sym typeface="Symbol"/>
              </a:rPr>
              <a:t>.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886200" y="3048000"/>
            <a:ext cx="472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Given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Given</a:t>
            </a:r>
          </a:p>
          <a:p>
            <a:pPr marL="342900" indent="-342900">
              <a:buAutoNum type="arabicPeriod"/>
            </a:pPr>
            <a:r>
              <a:rPr lang="en-US" sz="2400" dirty="0" err="1" smtClean="0"/>
              <a:t>Opp</a:t>
            </a:r>
            <a:r>
              <a:rPr lang="en-US" sz="2400" dirty="0" smtClean="0"/>
              <a:t> sides</a:t>
            </a:r>
            <a:r>
              <a:rPr lang="en-US" sz="2400" dirty="0" smtClean="0">
                <a:sym typeface="Symbol"/>
              </a:rPr>
              <a:t>  in a </a:t>
            </a:r>
            <a:r>
              <a:rPr lang="en-US" sz="2400" dirty="0" smtClean="0"/>
              <a:t>□</a:t>
            </a:r>
            <a:r>
              <a:rPr lang="en-US" sz="2400" dirty="0" smtClean="0">
                <a:sym typeface="Symbol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ym typeface="Symbol"/>
              </a:rPr>
              <a:t>In a </a:t>
            </a:r>
            <a:r>
              <a:rPr lang="en-US" sz="2400" dirty="0" smtClean="0"/>
              <a:t>□</a:t>
            </a:r>
            <a:r>
              <a:rPr lang="en-US" sz="2400" dirty="0" smtClean="0">
                <a:sym typeface="Symbol"/>
              </a:rPr>
              <a:t>, all s are </a:t>
            </a:r>
            <a:r>
              <a:rPr lang="en-US" sz="2400" dirty="0" err="1" smtClean="0">
                <a:sym typeface="Symbol"/>
              </a:rPr>
              <a:t>rt</a:t>
            </a:r>
            <a:r>
              <a:rPr lang="en-US" sz="2400" dirty="0" smtClean="0">
                <a:sym typeface="Symbol"/>
              </a:rPr>
              <a:t> s.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ym typeface="Symbol"/>
              </a:rPr>
              <a:t>Same as 4.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ym typeface="Symbol"/>
              </a:rPr>
              <a:t>All </a:t>
            </a:r>
            <a:r>
              <a:rPr lang="en-US" sz="2400" dirty="0" err="1" smtClean="0">
                <a:sym typeface="Symbol"/>
              </a:rPr>
              <a:t>rt</a:t>
            </a:r>
            <a:r>
              <a:rPr lang="en-US" sz="2400" dirty="0" smtClean="0">
                <a:sym typeface="Symbol"/>
              </a:rPr>
              <a:t> s are  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ym typeface="Symbol"/>
              </a:rPr>
              <a:t>SAS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ym typeface="Symbol"/>
              </a:rPr>
              <a:t>CPCTC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ym typeface="Symbol"/>
              </a:rPr>
              <a:t>An </a:t>
            </a:r>
            <a:r>
              <a:rPr lang="en-US" sz="2400" dirty="0" err="1" smtClean="0">
                <a:sym typeface="Symbol"/>
              </a:rPr>
              <a:t>isos</a:t>
            </a:r>
            <a:r>
              <a:rPr lang="en-US" sz="2400" dirty="0" smtClean="0">
                <a:sym typeface="Symbol"/>
              </a:rPr>
              <a:t> </a:t>
            </a:r>
            <a:r>
              <a:rPr lang="el-GR" sz="2400" dirty="0" smtClean="0">
                <a:sym typeface="Symbol"/>
              </a:rPr>
              <a:t>Δ</a:t>
            </a:r>
            <a:r>
              <a:rPr lang="en-US" sz="2400" dirty="0" smtClean="0">
                <a:sym typeface="Symbol"/>
              </a:rPr>
              <a:t> has 2 sides  .</a:t>
            </a:r>
            <a:endParaRPr lang="en-US" sz="2400" dirty="0"/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1524000" y="990600"/>
            <a:ext cx="22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3429000" y="990600"/>
            <a:ext cx="22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762000" y="3429000"/>
            <a:ext cx="457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1524000" y="3429000"/>
            <a:ext cx="457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685800" y="3810000"/>
            <a:ext cx="533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1524000" y="3810000"/>
            <a:ext cx="381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838200" y="5638800"/>
            <a:ext cx="304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1447800" y="5638800"/>
            <a:ext cx="381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563</TotalTime>
  <Words>421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Symbol</vt:lpstr>
      <vt:lpstr>Times New Roman</vt:lpstr>
      <vt:lpstr>Wingdings</vt:lpstr>
      <vt:lpstr>Quadrant</vt:lpstr>
      <vt:lpstr>NOTES 5.5</vt:lpstr>
      <vt:lpstr>Properties of parallelograms</vt:lpstr>
      <vt:lpstr>Properties of rectangles:</vt:lpstr>
      <vt:lpstr>Properties of a kite:</vt:lpstr>
      <vt:lpstr>Properties of a rhombus:</vt:lpstr>
      <vt:lpstr>Properties of a square:</vt:lpstr>
      <vt:lpstr>Properties of an isosceles trapezoid:</vt:lpstr>
      <vt:lpstr>PowerPoint Presentation</vt:lpstr>
      <vt:lpstr>PowerPoint Presentation</vt:lpstr>
    </vt:vector>
  </TitlesOfParts>
  <Company>Kyrene School District #28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5.5  Properties of Quadrilaterals</dc:title>
  <dc:creator>ksd</dc:creator>
  <cp:lastModifiedBy>Gregory Peters</cp:lastModifiedBy>
  <cp:revision>16</cp:revision>
  <dcterms:created xsi:type="dcterms:W3CDTF">2006-10-30T20:05:47Z</dcterms:created>
  <dcterms:modified xsi:type="dcterms:W3CDTF">2015-01-05T17:27:50Z</dcterms:modified>
</cp:coreProperties>
</file>